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0"/>
  </p:notesMasterIdLst>
  <p:handoutMasterIdLst>
    <p:handoutMasterId r:id="rId11"/>
  </p:handoutMasterIdLst>
  <p:sldIdLst>
    <p:sldId id="266" r:id="rId3"/>
    <p:sldId id="267" r:id="rId4"/>
    <p:sldId id="268" r:id="rId5"/>
    <p:sldId id="269" r:id="rId6"/>
    <p:sldId id="270" r:id="rId7"/>
    <p:sldId id="258" r:id="rId8"/>
    <p:sldId id="265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5D"/>
    <a:srgbClr val="008FBC"/>
    <a:srgbClr val="00B1EB"/>
    <a:srgbClr val="009B77"/>
    <a:srgbClr val="009B13"/>
    <a:srgbClr val="C99313"/>
    <a:srgbClr val="AC7F10"/>
    <a:srgbClr val="C61C38"/>
    <a:srgbClr val="8D1429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05" autoAdjust="0"/>
    <p:restoredTop sz="94645" autoAdjust="0"/>
  </p:normalViewPr>
  <p:slideViewPr>
    <p:cSldViewPr snapToGrid="0" showGuides="1">
      <p:cViewPr varScale="1">
        <p:scale>
          <a:sx n="120" d="100"/>
          <a:sy n="120" d="100"/>
        </p:scale>
        <p:origin x="120" y="72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18.04.2021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18.04.2021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18.04.2021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063"/>
            <a:ext cx="6781800" cy="359454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4/18/2021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18.04.2021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AU_Logo_Med_englisch_DinA4_RGB.em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8151" y="182792"/>
            <a:ext cx="1653040" cy="454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18.04.2021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063"/>
            <a:ext cx="6781800" cy="359454"/>
          </a:xfrm>
          <a:prstGeom prst="rect">
            <a:avLst/>
          </a:prstGeom>
        </p:spPr>
        <p:txBody>
          <a:bodyPr/>
          <a:lstStyle>
            <a:lvl1pPr>
              <a:lnSpc>
                <a:spcPts val="3200"/>
              </a:lnSpc>
              <a:spcBef>
                <a:spcPct val="0"/>
              </a:spcBef>
              <a:buNone/>
              <a:defRPr sz="2200" b="1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em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adaption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moritz.Zaiss@uk-erlangen.de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Jing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669" y="-597733"/>
            <a:ext cx="487362" cy="487363"/>
          </a:xfrm>
          <a:prstGeom prst="rect">
            <a:avLst/>
          </a:prstGeom>
        </p:spPr>
      </p:pic>
      <p:sp>
        <p:nvSpPr>
          <p:cNvPr id="8" name="Titel 3"/>
          <p:cNvSpPr txBox="1">
            <a:spLocks/>
          </p:cNvSpPr>
          <p:nvPr/>
        </p:nvSpPr>
        <p:spPr>
          <a:xfrm>
            <a:off x="309371" y="133312"/>
            <a:ext cx="5476574" cy="8268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Lecture</a:t>
            </a: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flexible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511" y="2987999"/>
            <a:ext cx="2873810" cy="20876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0"/>
    </mc:Choice>
    <mc:Fallback xmlns="">
      <p:transition spd="slow" advTm="19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>
    <p:ext uri="{E180D4A7-C9FB-4DFB-919C-405C955672EB}">
      <p14:showEvtLst xmlns:p14="http://schemas.microsoft.com/office/powerpoint/2010/main">
        <p14:playEvt time="4" objId="2"/>
        <p14:stopEvt time="18549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</a:rPr>
              <a:t>Scientific figures – requirements in research</a:t>
            </a:r>
            <a:endParaRPr lang="en-US" sz="2800" dirty="0">
              <a:solidFill>
                <a:srgbClr val="000066"/>
              </a:solidFill>
            </a:endParaRPr>
          </a:p>
          <a:p>
            <a:r>
              <a:rPr lang="en-US" sz="2000" dirty="0" smtClean="0">
                <a:solidFill>
                  <a:srgbClr val="000066"/>
                </a:solidFill>
              </a:rPr>
              <a:t>Design coherent with main document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</a:rPr>
              <a:t>(</a:t>
            </a:r>
            <a:r>
              <a:rPr lang="en-US" sz="1800" dirty="0">
                <a:solidFill>
                  <a:srgbClr val="000066"/>
                </a:solidFill>
              </a:rPr>
              <a:t>font type, font size, line width, etc.)</a:t>
            </a:r>
          </a:p>
          <a:p>
            <a:r>
              <a:rPr lang="en-US" sz="2000" dirty="0" smtClean="0">
                <a:solidFill>
                  <a:srgbClr val="000066"/>
                </a:solidFill>
              </a:rPr>
              <a:t>Flexible to change, interactively</a:t>
            </a:r>
          </a:p>
          <a:p>
            <a:pPr lvl="1"/>
            <a:r>
              <a:rPr lang="en-US" sz="1800" dirty="0">
                <a:solidFill>
                  <a:srgbClr val="000066"/>
                </a:solidFill>
              </a:rPr>
              <a:t>after feedback from c</a:t>
            </a:r>
            <a:r>
              <a:rPr lang="en-US" sz="1800" dirty="0" smtClean="0">
                <a:solidFill>
                  <a:srgbClr val="000066"/>
                </a:solidFill>
              </a:rPr>
              <a:t>olleagues</a:t>
            </a:r>
            <a:r>
              <a:rPr lang="en-US" sz="1800" dirty="0">
                <a:solidFill>
                  <a:srgbClr val="000066"/>
                </a:solidFill>
              </a:rPr>
              <a:t>, </a:t>
            </a:r>
            <a:r>
              <a:rPr lang="en-US" sz="1800" dirty="0" smtClean="0">
                <a:solidFill>
                  <a:srgbClr val="000066"/>
                </a:solidFill>
              </a:rPr>
              <a:t>supervisors </a:t>
            </a:r>
            <a:r>
              <a:rPr lang="en-US" sz="1800" dirty="0">
                <a:solidFill>
                  <a:srgbClr val="000066"/>
                </a:solidFill>
              </a:rPr>
              <a:t>or reviewers</a:t>
            </a:r>
          </a:p>
          <a:p>
            <a:r>
              <a:rPr lang="en-US" sz="2000" dirty="0" smtClean="0">
                <a:solidFill>
                  <a:srgbClr val="000066"/>
                </a:solidFill>
              </a:rPr>
              <a:t>Exportable as vector graphics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</a:rPr>
              <a:t>eps, </a:t>
            </a:r>
            <a:r>
              <a:rPr lang="en-US" sz="1800" dirty="0" err="1" smtClean="0">
                <a:solidFill>
                  <a:srgbClr val="000066"/>
                </a:solidFill>
              </a:rPr>
              <a:t>svg</a:t>
            </a:r>
            <a:r>
              <a:rPr lang="en-US" sz="1800" dirty="0" smtClean="0">
                <a:solidFill>
                  <a:srgbClr val="000066"/>
                </a:solidFill>
              </a:rPr>
              <a:t>, </a:t>
            </a:r>
            <a:r>
              <a:rPr lang="en-US" sz="1800" dirty="0" err="1" smtClean="0">
                <a:solidFill>
                  <a:srgbClr val="000066"/>
                </a:solidFill>
              </a:rPr>
              <a:t>ppt</a:t>
            </a:r>
            <a:endParaRPr lang="en-US" sz="1800" dirty="0">
              <a:solidFill>
                <a:srgbClr val="000066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44" y="2618770"/>
            <a:ext cx="3022956" cy="2196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15"/>
    </mc:Choice>
    <mc:Fallback xmlns="">
      <p:transition spd="slow" advTm="69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</a:rPr>
              <a:t>Code-based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</a:rPr>
              <a:t>Everything is defined in the </a:t>
            </a:r>
            <a:r>
              <a:rPr lang="en-US" sz="2000" dirty="0" smtClean="0">
                <a:solidFill>
                  <a:srgbClr val="000066"/>
                </a:solidFill>
              </a:rPr>
              <a:t>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Maybe the cleanest solution, direct link to the data</a:t>
            </a:r>
            <a:endParaRPr lang="en-US" sz="2000" dirty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Problem: if a change is required, you have to change your code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11" y="1641706"/>
            <a:ext cx="5391150" cy="24193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41"/>
    </mc:Choice>
    <mc:Fallback xmlns="">
      <p:transition spd="slow" advTm="74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</a:rPr>
              <a:t>Illustration-based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</a:rPr>
              <a:t>figures are finalized in an illustration tool: </a:t>
            </a:r>
            <a:br>
              <a:rPr lang="en-US" sz="2000" dirty="0" smtClean="0">
                <a:solidFill>
                  <a:srgbClr val="000066"/>
                </a:solidFill>
              </a:rPr>
            </a:br>
            <a:r>
              <a:rPr lang="en-US" sz="2000" dirty="0" err="1" smtClean="0">
                <a:solidFill>
                  <a:srgbClr val="000066"/>
                </a:solidFill>
              </a:rPr>
              <a:t>Inkscape</a:t>
            </a:r>
            <a:r>
              <a:rPr lang="en-US" sz="2000" dirty="0" smtClean="0">
                <a:solidFill>
                  <a:srgbClr val="000066"/>
                </a:solidFill>
              </a:rPr>
              <a:t>, Illustrator, </a:t>
            </a:r>
            <a:r>
              <a:rPr lang="en-US" sz="2000" dirty="0" err="1" smtClean="0">
                <a:solidFill>
                  <a:srgbClr val="000066"/>
                </a:solidFill>
              </a:rPr>
              <a:t>Powerpoint</a:t>
            </a:r>
            <a:r>
              <a:rPr lang="en-US" sz="2000" dirty="0" smtClean="0">
                <a:solidFill>
                  <a:srgbClr val="000066"/>
                </a:solidFill>
              </a:rPr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Most beautiful figures and illustrations possible</a:t>
            </a:r>
            <a:endParaRPr lang="en-US" sz="2000" dirty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</a:rPr>
              <a:t>Problem: if a data change is required you have to redo the figure again, there is no direct link to the data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32" y="1942989"/>
            <a:ext cx="3862552" cy="16125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97"/>
    </mc:Choice>
    <mc:Fallback xmlns="">
      <p:transition spd="slow" advTm="70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66"/>
                </a:solidFill>
              </a:rPr>
              <a:t>Matlab</a:t>
            </a:r>
            <a:r>
              <a:rPr lang="en-US" dirty="0" smtClean="0">
                <a:solidFill>
                  <a:srgbClr val="000066"/>
                </a:solidFill>
              </a:rPr>
              <a:t> figures as a hybrid approach</a:t>
            </a:r>
            <a:endParaRPr lang="en-US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</a:rPr>
              <a:t>figures are generated with </a:t>
            </a:r>
            <a:r>
              <a:rPr lang="en-US" sz="2000" dirty="0" err="1">
                <a:solidFill>
                  <a:srgbClr val="000066"/>
                </a:solidFill>
              </a:rPr>
              <a:t>M</a:t>
            </a:r>
            <a:r>
              <a:rPr lang="en-US" sz="2000" dirty="0" err="1" smtClean="0">
                <a:solidFill>
                  <a:srgbClr val="000066"/>
                </a:solidFill>
              </a:rPr>
              <a:t>atlab</a:t>
            </a:r>
            <a:r>
              <a:rPr lang="en-US" sz="2000" dirty="0" smtClean="0">
                <a:solidFill>
                  <a:srgbClr val="000066"/>
                </a:solidFill>
              </a:rPr>
              <a:t> code and interactively finalized</a:t>
            </a: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Code links data, data is also stored in the figures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</a:rPr>
              <a:t>Pro: Fast changes in design, arrangement and data possible</a:t>
            </a:r>
            <a:endParaRPr lang="en-US" sz="2000" dirty="0">
              <a:solidFill>
                <a:srgbClr val="007A5D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16" y="1575767"/>
            <a:ext cx="3444293" cy="25469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79"/>
    </mc:Choice>
    <mc:Fallback xmlns="">
      <p:transition spd="slow" advTm="131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5DD418-9D1C-4F7F-9116-27441EEC3B22}" type="datetime1">
              <a:rPr lang="de-DE" smtClean="0"/>
              <a:pPr/>
              <a:t>18.04.2021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/>
              <a:pPr/>
              <a:t>18.04.2021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26.5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</Words>
  <Application>Microsoft Office PowerPoint</Application>
  <PresentationFormat>Bildschirmpräsentation (16:9)</PresentationFormat>
  <Paragraphs>53</Paragraphs>
  <Slides>7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Titelfolienmaster</vt:lpstr>
      <vt:lpstr>Inhaltsseite</vt:lpstr>
      <vt:lpstr>Part 1: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Zaiß, Moritz</cp:lastModifiedBy>
  <cp:revision>314</cp:revision>
  <dcterms:created xsi:type="dcterms:W3CDTF">2014-02-08T08:57:37Z</dcterms:created>
  <dcterms:modified xsi:type="dcterms:W3CDTF">2021-04-18T10:08:39Z</dcterms:modified>
</cp:coreProperties>
</file>